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8"/>
  </p:notesMasterIdLst>
  <p:handoutMasterIdLst>
    <p:handoutMasterId r:id="rId19"/>
  </p:handoutMasterIdLst>
  <p:sldIdLst>
    <p:sldId id="293" r:id="rId6"/>
    <p:sldId id="278" r:id="rId7"/>
    <p:sldId id="298" r:id="rId8"/>
    <p:sldId id="314" r:id="rId9"/>
    <p:sldId id="295" r:id="rId10"/>
    <p:sldId id="299" r:id="rId11"/>
    <p:sldId id="311" r:id="rId12"/>
    <p:sldId id="306" r:id="rId13"/>
    <p:sldId id="313" r:id="rId14"/>
    <p:sldId id="288" r:id="rId15"/>
    <p:sldId id="291" r:id="rId16"/>
    <p:sldId id="292" r:id="rId17"/>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BCBEC0"/>
    <a:srgbClr val="E6E7E8"/>
    <a:srgbClr val="006325"/>
    <a:srgbClr val="FFD45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071" autoAdjust="0"/>
  </p:normalViewPr>
  <p:slideViewPr>
    <p:cSldViewPr>
      <p:cViewPr>
        <p:scale>
          <a:sx n="100" d="100"/>
          <a:sy n="100" d="100"/>
        </p:scale>
        <p:origin x="-1860" y="-174"/>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notesViewPr>
    <p:cSldViewPr>
      <p:cViewPr varScale="1">
        <p:scale>
          <a:sx n="82" d="100"/>
          <a:sy n="82" d="100"/>
        </p:scale>
        <p:origin x="-3090" y="-90"/>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016" cy="464504"/>
          </a:xfrm>
          <a:prstGeom prst="rect">
            <a:avLst/>
          </a:prstGeom>
        </p:spPr>
        <p:txBody>
          <a:bodyPr vert="horz" lIns="91711" tIns="45856" rIns="91711" bIns="45856" rtlCol="0"/>
          <a:lstStyle>
            <a:lvl1pPr algn="l">
              <a:defRPr sz="1200"/>
            </a:lvl1pPr>
          </a:lstStyle>
          <a:p>
            <a:endParaRPr lang="en-US"/>
          </a:p>
        </p:txBody>
      </p:sp>
      <p:sp>
        <p:nvSpPr>
          <p:cNvPr id="3" name="Date Placeholder 2"/>
          <p:cNvSpPr>
            <a:spLocks noGrp="1"/>
          </p:cNvSpPr>
          <p:nvPr>
            <p:ph type="dt" sz="quarter" idx="1"/>
          </p:nvPr>
        </p:nvSpPr>
        <p:spPr>
          <a:xfrm>
            <a:off x="3898244" y="0"/>
            <a:ext cx="2982016" cy="464504"/>
          </a:xfrm>
          <a:prstGeom prst="rect">
            <a:avLst/>
          </a:prstGeom>
        </p:spPr>
        <p:txBody>
          <a:bodyPr vert="horz" lIns="91711" tIns="45856" rIns="91711" bIns="45856" rtlCol="0"/>
          <a:lstStyle>
            <a:lvl1pPr algn="r">
              <a:defRPr sz="1200"/>
            </a:lvl1pPr>
          </a:lstStyle>
          <a:p>
            <a:fld id="{DFD8689B-8ED3-4634-AB4E-EF720CC0C77A}" type="datetimeFigureOut">
              <a:rPr lang="en-US" smtClean="0"/>
              <a:t>06/05/2019</a:t>
            </a:fld>
            <a:endParaRPr lang="en-US"/>
          </a:p>
        </p:txBody>
      </p:sp>
      <p:sp>
        <p:nvSpPr>
          <p:cNvPr id="4" name="Footer Placeholder 3"/>
          <p:cNvSpPr>
            <a:spLocks noGrp="1"/>
          </p:cNvSpPr>
          <p:nvPr>
            <p:ph type="ftr" sz="quarter" idx="2"/>
          </p:nvPr>
        </p:nvSpPr>
        <p:spPr>
          <a:xfrm>
            <a:off x="1" y="8830313"/>
            <a:ext cx="2982016" cy="464504"/>
          </a:xfrm>
          <a:prstGeom prst="rect">
            <a:avLst/>
          </a:prstGeom>
        </p:spPr>
        <p:txBody>
          <a:bodyPr vert="horz" lIns="91711" tIns="45856" rIns="91711" bIns="45856" rtlCol="0" anchor="b"/>
          <a:lstStyle>
            <a:lvl1pPr algn="l">
              <a:defRPr sz="1200"/>
            </a:lvl1pPr>
          </a:lstStyle>
          <a:p>
            <a:endParaRPr lang="en-US"/>
          </a:p>
        </p:txBody>
      </p:sp>
      <p:sp>
        <p:nvSpPr>
          <p:cNvPr id="5" name="Slide Number Placeholder 4"/>
          <p:cNvSpPr>
            <a:spLocks noGrp="1"/>
          </p:cNvSpPr>
          <p:nvPr>
            <p:ph type="sldNum" sz="quarter" idx="3"/>
          </p:nvPr>
        </p:nvSpPr>
        <p:spPr>
          <a:xfrm>
            <a:off x="3898244" y="8830313"/>
            <a:ext cx="2982016" cy="464504"/>
          </a:xfrm>
          <a:prstGeom prst="rect">
            <a:avLst/>
          </a:prstGeom>
        </p:spPr>
        <p:txBody>
          <a:bodyPr vert="horz" lIns="91711" tIns="45856" rIns="91711" bIns="45856" rtlCol="0" anchor="b"/>
          <a:lstStyle>
            <a:lvl1pPr algn="r">
              <a:defRPr sz="1200"/>
            </a:lvl1pPr>
          </a:lstStyle>
          <a:p>
            <a:fld id="{B5C55CCD-3BDC-4089-81C2-541404931F85}" type="slidenum">
              <a:rPr lang="en-US" smtClean="0"/>
              <a:t>‹#›</a:t>
            </a:fld>
            <a:endParaRPr lang="en-US"/>
          </a:p>
        </p:txBody>
      </p:sp>
    </p:spTree>
    <p:extLst>
      <p:ext uri="{BB962C8B-B14F-4D97-AF65-F5344CB8AC3E}">
        <p14:creationId xmlns:p14="http://schemas.microsoft.com/office/powerpoint/2010/main" val="7653750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016" cy="464504"/>
          </a:xfrm>
          <a:prstGeom prst="rect">
            <a:avLst/>
          </a:prstGeom>
        </p:spPr>
        <p:txBody>
          <a:bodyPr vert="horz" lIns="91711" tIns="45856" rIns="91711" bIns="45856" rtlCol="0"/>
          <a:lstStyle>
            <a:lvl1pPr algn="l">
              <a:defRPr sz="1200"/>
            </a:lvl1pPr>
          </a:lstStyle>
          <a:p>
            <a:endParaRPr lang="en-US"/>
          </a:p>
        </p:txBody>
      </p:sp>
      <p:sp>
        <p:nvSpPr>
          <p:cNvPr id="3" name="Date Placeholder 2"/>
          <p:cNvSpPr>
            <a:spLocks noGrp="1"/>
          </p:cNvSpPr>
          <p:nvPr>
            <p:ph type="dt" idx="1"/>
          </p:nvPr>
        </p:nvSpPr>
        <p:spPr>
          <a:xfrm>
            <a:off x="3898244" y="0"/>
            <a:ext cx="2982016" cy="464504"/>
          </a:xfrm>
          <a:prstGeom prst="rect">
            <a:avLst/>
          </a:prstGeom>
        </p:spPr>
        <p:txBody>
          <a:bodyPr vert="horz" lIns="91711" tIns="45856" rIns="91711" bIns="45856" rtlCol="0"/>
          <a:lstStyle>
            <a:lvl1pPr algn="r">
              <a:defRPr sz="1200"/>
            </a:lvl1pPr>
          </a:lstStyle>
          <a:p>
            <a:fld id="{B8AE55A0-88DB-44F8-9E71-882C6BFF5295}" type="datetimeFigureOut">
              <a:rPr lang="en-US" smtClean="0"/>
              <a:t>06/05/2019</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1711" tIns="45856" rIns="91711" bIns="45856" rtlCol="0" anchor="ctr"/>
          <a:lstStyle/>
          <a:p>
            <a:endParaRPr lang="en-US"/>
          </a:p>
        </p:txBody>
      </p:sp>
      <p:sp>
        <p:nvSpPr>
          <p:cNvPr id="5" name="Notes Placeholder 4"/>
          <p:cNvSpPr>
            <a:spLocks noGrp="1"/>
          </p:cNvSpPr>
          <p:nvPr>
            <p:ph type="body" sz="quarter" idx="3"/>
          </p:nvPr>
        </p:nvSpPr>
        <p:spPr>
          <a:xfrm>
            <a:off x="687560" y="4415158"/>
            <a:ext cx="5506695" cy="4183696"/>
          </a:xfrm>
          <a:prstGeom prst="rect">
            <a:avLst/>
          </a:prstGeom>
        </p:spPr>
        <p:txBody>
          <a:bodyPr vert="horz" lIns="91711" tIns="45856" rIns="91711" bIns="45856"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30313"/>
            <a:ext cx="2982016" cy="464504"/>
          </a:xfrm>
          <a:prstGeom prst="rect">
            <a:avLst/>
          </a:prstGeom>
        </p:spPr>
        <p:txBody>
          <a:bodyPr vert="horz" lIns="91711" tIns="45856" rIns="91711" bIns="45856" rtlCol="0" anchor="b"/>
          <a:lstStyle>
            <a:lvl1pPr algn="l">
              <a:defRPr sz="1200"/>
            </a:lvl1pPr>
          </a:lstStyle>
          <a:p>
            <a:endParaRPr lang="en-US"/>
          </a:p>
        </p:txBody>
      </p:sp>
      <p:sp>
        <p:nvSpPr>
          <p:cNvPr id="7" name="Slide Number Placeholder 6"/>
          <p:cNvSpPr>
            <a:spLocks noGrp="1"/>
          </p:cNvSpPr>
          <p:nvPr>
            <p:ph type="sldNum" sz="quarter" idx="5"/>
          </p:nvPr>
        </p:nvSpPr>
        <p:spPr>
          <a:xfrm>
            <a:off x="3898244" y="8830313"/>
            <a:ext cx="2982016" cy="464504"/>
          </a:xfrm>
          <a:prstGeom prst="rect">
            <a:avLst/>
          </a:prstGeom>
        </p:spPr>
        <p:txBody>
          <a:bodyPr vert="horz" lIns="91711" tIns="45856" rIns="91711" bIns="45856"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8F7C3CB-48A2-4C6E-9D8D-9C534A317DEE}" type="slidenum">
              <a:rPr lang="en-US" smtClean="0"/>
              <a:t>1</a:t>
            </a:fld>
            <a:endParaRPr lang="en-US"/>
          </a:p>
        </p:txBody>
      </p:sp>
    </p:spTree>
    <p:extLst>
      <p:ext uri="{BB962C8B-B14F-4D97-AF65-F5344CB8AC3E}">
        <p14:creationId xmlns:p14="http://schemas.microsoft.com/office/powerpoint/2010/main" val="28057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2</a:t>
            </a:fld>
            <a:endParaRPr lang="en-US"/>
          </a:p>
        </p:txBody>
      </p:sp>
    </p:spTree>
    <p:extLst>
      <p:ext uri="{BB962C8B-B14F-4D97-AF65-F5344CB8AC3E}">
        <p14:creationId xmlns:p14="http://schemas.microsoft.com/office/powerpoint/2010/main" val="1875167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3</a:t>
            </a:fld>
            <a:endParaRPr lang="en-US"/>
          </a:p>
        </p:txBody>
      </p:sp>
    </p:spTree>
    <p:extLst>
      <p:ext uri="{BB962C8B-B14F-4D97-AF65-F5344CB8AC3E}">
        <p14:creationId xmlns:p14="http://schemas.microsoft.com/office/powerpoint/2010/main" val="3223612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4</a:t>
            </a:fld>
            <a:endParaRPr lang="en-US"/>
          </a:p>
        </p:txBody>
      </p:sp>
    </p:spTree>
    <p:extLst>
      <p:ext uri="{BB962C8B-B14F-4D97-AF65-F5344CB8AC3E}">
        <p14:creationId xmlns:p14="http://schemas.microsoft.com/office/powerpoint/2010/main" val="3223612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5</a:t>
            </a:fld>
            <a:endParaRPr lang="en-US"/>
          </a:p>
        </p:txBody>
      </p:sp>
    </p:spTree>
    <p:extLst>
      <p:ext uri="{BB962C8B-B14F-4D97-AF65-F5344CB8AC3E}">
        <p14:creationId xmlns:p14="http://schemas.microsoft.com/office/powerpoint/2010/main" val="1875167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hangingPunct="0"/>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6</a:t>
            </a:fld>
            <a:endParaRPr lang="en-US"/>
          </a:p>
        </p:txBody>
      </p:sp>
    </p:spTree>
    <p:extLst>
      <p:ext uri="{BB962C8B-B14F-4D97-AF65-F5344CB8AC3E}">
        <p14:creationId xmlns:p14="http://schemas.microsoft.com/office/powerpoint/2010/main" val="2629725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85505" hangingPunct="0"/>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7</a:t>
            </a:fld>
            <a:endParaRPr lang="en-US"/>
          </a:p>
        </p:txBody>
      </p:sp>
    </p:spTree>
    <p:extLst>
      <p:ext uri="{BB962C8B-B14F-4D97-AF65-F5344CB8AC3E}">
        <p14:creationId xmlns:p14="http://schemas.microsoft.com/office/powerpoint/2010/main" val="2212798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8</a:t>
            </a:fld>
            <a:endParaRPr lang="en-US"/>
          </a:p>
        </p:txBody>
      </p:sp>
    </p:spTree>
    <p:extLst>
      <p:ext uri="{BB962C8B-B14F-4D97-AF65-F5344CB8AC3E}">
        <p14:creationId xmlns:p14="http://schemas.microsoft.com/office/powerpoint/2010/main" val="1904759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9</a:t>
            </a:fld>
            <a:endParaRPr lang="en-US"/>
          </a:p>
        </p:txBody>
      </p:sp>
    </p:spTree>
    <p:extLst>
      <p:ext uri="{BB962C8B-B14F-4D97-AF65-F5344CB8AC3E}">
        <p14:creationId xmlns:p14="http://schemas.microsoft.com/office/powerpoint/2010/main" val="415878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10</a:t>
            </a:fld>
            <a:endParaRPr lang="en-US"/>
          </a:p>
        </p:txBody>
      </p:sp>
    </p:spTree>
    <p:extLst>
      <p:ext uri="{BB962C8B-B14F-4D97-AF65-F5344CB8AC3E}">
        <p14:creationId xmlns:p14="http://schemas.microsoft.com/office/powerpoint/2010/main" val="3223612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11</a:t>
            </a:fld>
            <a:endParaRPr lang="en-US"/>
          </a:p>
        </p:txBody>
      </p:sp>
    </p:spTree>
    <p:extLst>
      <p:ext uri="{BB962C8B-B14F-4D97-AF65-F5344CB8AC3E}">
        <p14:creationId xmlns:p14="http://schemas.microsoft.com/office/powerpoint/2010/main" val="3778138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20B42B-E76D-4EAA-8506-9F64E7879ECD}" type="slidenum">
              <a:rPr lang="en-US" smtClean="0"/>
              <a:t>12</a:t>
            </a:fld>
            <a:endParaRPr lang="en-US"/>
          </a:p>
        </p:txBody>
      </p:sp>
    </p:spTree>
    <p:extLst>
      <p:ext uri="{BB962C8B-B14F-4D97-AF65-F5344CB8AC3E}">
        <p14:creationId xmlns:p14="http://schemas.microsoft.com/office/powerpoint/2010/main" val="12868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7" name="Title 1"/>
          <p:cNvSpPr>
            <a:spLocks noGrp="1"/>
          </p:cNvSpPr>
          <p:nvPr userDrawn="1">
            <p:ph type="title" hasCustomPrompt="1"/>
          </p:nvPr>
        </p:nvSpPr>
        <p:spPr>
          <a:xfrm>
            <a:off x="1146048" y="152400"/>
            <a:ext cx="7693152"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Tree>
    <p:extLst>
      <p:ext uri="{BB962C8B-B14F-4D97-AF65-F5344CB8AC3E}">
        <p14:creationId xmlns:p14="http://schemas.microsoft.com/office/powerpoint/2010/main" val="13996739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userDrawn="1"/>
        </p:nvSpPr>
        <p:spPr>
          <a:xfrm>
            <a:off x="8110728" y="6172200"/>
            <a:ext cx="579120" cy="338554"/>
          </a:xfrm>
          <a:prstGeom prst="rect">
            <a:avLst/>
          </a:prstGeom>
          <a:noFill/>
        </p:spPr>
        <p:txBody>
          <a:bodyPr wrap="square" rtlCol="0">
            <a:spAutoFit/>
          </a:bodyPr>
          <a:lstStyle/>
          <a:p>
            <a:pPr algn="ctr"/>
            <a:fld id="{CFD79E14-A5CB-4B11-98BD-C2699C7313C6}" type="slidenum">
              <a:rPr lang="en-US" sz="1600" b="1" smtClean="0">
                <a:solidFill>
                  <a:schemeClr val="bg1">
                    <a:lumMod val="50000"/>
                  </a:schemeClr>
                </a:solidFill>
              </a:rPr>
              <a:pPr algn="ctr"/>
              <a:t>‹#›</a:t>
            </a:fld>
            <a:endParaRPr lang="en-US" sz="1600" b="1" dirty="0">
              <a:solidFill>
                <a:schemeClr val="bg1">
                  <a:lumMod val="50000"/>
                </a:scheme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8"/>
          <p:cNvSpPr txBox="1">
            <a:spLocks/>
          </p:cNvSpPr>
          <p:nvPr/>
        </p:nvSpPr>
        <p:spPr>
          <a:xfrm>
            <a:off x="457200" y="1219200"/>
            <a:ext cx="3962400" cy="4038601"/>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US" sz="1400" dirty="0" smtClean="0"/>
              <a:t/>
            </a:r>
            <a:br>
              <a:rPr lang="en-US" sz="1400" dirty="0" smtClean="0"/>
            </a:br>
            <a:r>
              <a:rPr lang="en-US" b="1" dirty="0" smtClean="0">
                <a:solidFill>
                  <a:schemeClr val="tx1"/>
                </a:solidFill>
              </a:rPr>
              <a:t>Washoe County </a:t>
            </a:r>
            <a:br>
              <a:rPr lang="en-US" b="1" dirty="0" smtClean="0">
                <a:solidFill>
                  <a:schemeClr val="tx1"/>
                </a:solidFill>
              </a:rPr>
            </a:br>
            <a:r>
              <a:rPr lang="en-US" b="1" dirty="0" smtClean="0">
                <a:solidFill>
                  <a:schemeClr val="tx1"/>
                </a:solidFill>
              </a:rPr>
              <a:t>Board of Adjustment</a:t>
            </a:r>
          </a:p>
          <a:p>
            <a:endParaRPr lang="en-US" sz="2000" b="1" dirty="0" smtClean="0">
              <a:solidFill>
                <a:schemeClr val="tx1"/>
              </a:solidFill>
            </a:endParaRPr>
          </a:p>
          <a:p>
            <a:r>
              <a:rPr lang="en-US" sz="2400" b="1" i="1" dirty="0" smtClean="0">
                <a:solidFill>
                  <a:schemeClr val="tx1"/>
                </a:solidFill>
              </a:rPr>
              <a:t>June 6, 2019</a:t>
            </a:r>
          </a:p>
          <a:p>
            <a:endParaRPr lang="en-US" sz="2000" b="1" dirty="0" smtClean="0"/>
          </a:p>
          <a:p>
            <a:r>
              <a:rPr lang="en-US" b="1" cap="small" dirty="0" smtClean="0">
                <a:solidFill>
                  <a:srgbClr val="0054A4"/>
                </a:solidFill>
              </a:rPr>
              <a:t>Lodge at Galena</a:t>
            </a:r>
          </a:p>
          <a:p>
            <a:r>
              <a:rPr lang="en-US" sz="2000" b="1" dirty="0" smtClean="0">
                <a:solidFill>
                  <a:schemeClr val="tx1"/>
                </a:solidFill>
              </a:rPr>
              <a:t>Original </a:t>
            </a:r>
            <a:r>
              <a:rPr lang="en-US" sz="2000" b="1" dirty="0">
                <a:solidFill>
                  <a:schemeClr val="tx1"/>
                </a:solidFill>
              </a:rPr>
              <a:t>Permit: </a:t>
            </a:r>
            <a:r>
              <a:rPr lang="en-US" sz="2000" b="1" dirty="0" smtClean="0">
                <a:solidFill>
                  <a:schemeClr val="tx1"/>
                </a:solidFill>
              </a:rPr>
              <a:t/>
            </a:r>
            <a:br>
              <a:rPr lang="en-US" sz="2000" b="1" dirty="0" smtClean="0">
                <a:solidFill>
                  <a:schemeClr val="tx1"/>
                </a:solidFill>
              </a:rPr>
            </a:br>
            <a:r>
              <a:rPr lang="en-US" sz="2000" b="1" dirty="0" smtClean="0">
                <a:solidFill>
                  <a:schemeClr val="tx1"/>
                </a:solidFill>
              </a:rPr>
              <a:t>WADMIN18-0009</a:t>
            </a:r>
            <a:endParaRPr lang="en-US" sz="2000" b="1" cap="small" dirty="0" smtClean="0">
              <a:solidFill>
                <a:schemeClr val="tx1"/>
              </a:solidFill>
            </a:endParaRPr>
          </a:p>
        </p:txBody>
      </p:sp>
      <p:sp>
        <p:nvSpPr>
          <p:cNvPr id="9" name="Title 1"/>
          <p:cNvSpPr txBox="1">
            <a:spLocks/>
          </p:cNvSpPr>
          <p:nvPr/>
        </p:nvSpPr>
        <p:spPr>
          <a:xfrm>
            <a:off x="1066800" y="198438"/>
            <a:ext cx="8229600" cy="792162"/>
          </a:xfrm>
          <a:prstGeom prst="rect">
            <a:avLst/>
          </a:prstGeom>
        </p:spPr>
        <p:txBody>
          <a:bodyPr/>
          <a:lstStyle>
            <a:lvl1pPr algn="ctr" defTabSz="914400" rtl="0" eaLnBrk="1" latinLnBrk="0" hangingPunct="1">
              <a:spcBef>
                <a:spcPct val="0"/>
              </a:spcBef>
              <a:buNone/>
              <a:defRPr sz="4400" b="1" kern="1200">
                <a:solidFill>
                  <a:schemeClr val="bg1"/>
                </a:solidFill>
                <a:latin typeface="+mj-lt"/>
                <a:ea typeface="+mj-ea"/>
                <a:cs typeface="+mj-cs"/>
              </a:defRPr>
            </a:lvl1pPr>
          </a:lstStyle>
          <a:p>
            <a:pPr algn="l"/>
            <a:r>
              <a:rPr lang="en-US" sz="3600" dirty="0" smtClean="0"/>
              <a:t>Amendment of Conditions WAC19-0003</a:t>
            </a:r>
            <a:endParaRPr lang="en-US" sz="3600" dirty="0"/>
          </a:p>
        </p:txBody>
      </p:sp>
      <p:pic>
        <p:nvPicPr>
          <p:cNvPr id="7" name="Picture 6"/>
          <p:cNvPicPr>
            <a:picLocks noChangeAspect="1"/>
          </p:cNvPicPr>
          <p:nvPr/>
        </p:nvPicPr>
        <p:blipFill rotWithShape="1">
          <a:blip r:embed="rId3"/>
          <a:srcRect l="26877" t="3000" r="22114"/>
          <a:stretch/>
        </p:blipFill>
        <p:spPr bwMode="auto">
          <a:xfrm>
            <a:off x="4419600" y="1092622"/>
            <a:ext cx="4452563" cy="4672756"/>
          </a:xfrm>
          <a:prstGeom prst="rect">
            <a:avLst/>
          </a:prstGeom>
          <a:ln w="9525" cap="flat" cmpd="sng" algn="ctr">
            <a:solidFill>
              <a:srgbClr val="000000"/>
            </a:solidFill>
            <a:prstDash val="solid"/>
            <a:round/>
            <a:headEnd type="none" w="med" len="med"/>
            <a:tailEnd type="none" w="med" len="med"/>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5342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95400" y="152400"/>
            <a:ext cx="7442836" cy="792162"/>
          </a:xfrm>
        </p:spPr>
        <p:txBody>
          <a:bodyPr/>
          <a:lstStyle/>
          <a:p>
            <a:pPr algn="l"/>
            <a:r>
              <a:rPr lang="en-US" dirty="0" smtClean="0"/>
              <a:t>Vicinity Map</a:t>
            </a:r>
            <a:endParaRPr lang="en-US" dirty="0"/>
          </a:p>
        </p:txBody>
      </p:sp>
      <p:sp>
        <p:nvSpPr>
          <p:cNvPr id="6" name="Content Placeholder 1"/>
          <p:cNvSpPr>
            <a:spLocks noGrp="1"/>
          </p:cNvSpPr>
          <p:nvPr>
            <p:ph idx="1"/>
          </p:nvPr>
        </p:nvSpPr>
        <p:spPr>
          <a:xfrm>
            <a:off x="228600" y="1219200"/>
            <a:ext cx="3733800" cy="4448175"/>
          </a:xfrm>
        </p:spPr>
        <p:txBody>
          <a:bodyPr>
            <a:normAutofit fontScale="92500" lnSpcReduction="10000"/>
          </a:bodyPr>
          <a:lstStyle/>
          <a:p>
            <a:pPr>
              <a:spcAft>
                <a:spcPts val="600"/>
              </a:spcAft>
            </a:pPr>
            <a:r>
              <a:rPr lang="en-US" sz="2500" spc="-30" dirty="0" smtClean="0"/>
              <a:t>17025 Mt. Rose Highway</a:t>
            </a:r>
            <a:endParaRPr lang="en-US" sz="2500" dirty="0" smtClean="0"/>
          </a:p>
          <a:p>
            <a:pPr>
              <a:spcAft>
                <a:spcPts val="600"/>
              </a:spcAft>
            </a:pPr>
            <a:r>
              <a:rPr lang="en-US" sz="2500" dirty="0" smtClean="0"/>
              <a:t>½ mile southwest of Timberline Drive</a:t>
            </a:r>
          </a:p>
          <a:p>
            <a:pPr>
              <a:spcAft>
                <a:spcPts val="600"/>
              </a:spcAft>
            </a:pPr>
            <a:r>
              <a:rPr lang="en-US" sz="2500" dirty="0" smtClean="0"/>
              <a:t>Previously the Lodge at Galena</a:t>
            </a:r>
            <a:endParaRPr lang="en-US" sz="2500" dirty="0"/>
          </a:p>
          <a:p>
            <a:pPr>
              <a:spcAft>
                <a:spcPts val="600"/>
              </a:spcAft>
            </a:pPr>
            <a:r>
              <a:rPr lang="en-US" sz="2500" dirty="0" smtClean="0"/>
              <a:t>Neighborhood Commercial</a:t>
            </a:r>
            <a:endParaRPr lang="en-US" sz="2500" dirty="0"/>
          </a:p>
          <a:p>
            <a:pPr>
              <a:spcAft>
                <a:spcPts val="600"/>
              </a:spcAft>
            </a:pPr>
            <a:r>
              <a:rPr lang="en-US" sz="2500" dirty="0" smtClean="0"/>
              <a:t>.99-acres</a:t>
            </a:r>
          </a:p>
          <a:p>
            <a:pPr>
              <a:spcAft>
                <a:spcPts val="600"/>
              </a:spcAft>
            </a:pPr>
            <a:r>
              <a:rPr lang="en-US" sz="2500" dirty="0" smtClean="0"/>
              <a:t>Within Mt. Rose Scenic Highway Commercial Overlay District</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5785" t="7222" r="8660" b="22847"/>
          <a:stretch/>
        </p:blipFill>
        <p:spPr>
          <a:xfrm>
            <a:off x="4229100" y="1031082"/>
            <a:ext cx="4533900" cy="4795837"/>
          </a:xfrm>
          <a:prstGeom prst="rect">
            <a:avLst/>
          </a:prstGeom>
        </p:spPr>
      </p:pic>
    </p:spTree>
    <p:extLst>
      <p:ext uri="{BB962C8B-B14F-4D97-AF65-F5344CB8AC3E}">
        <p14:creationId xmlns:p14="http://schemas.microsoft.com/office/powerpoint/2010/main" val="21557541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76800"/>
          </a:xfrm>
        </p:spPr>
        <p:txBody>
          <a:bodyPr>
            <a:normAutofit fontScale="92500" lnSpcReduction="10000"/>
          </a:bodyPr>
          <a:lstStyle/>
          <a:p>
            <a:r>
              <a:rPr lang="en-US" dirty="0" smtClean="0"/>
              <a:t>Previous Admin. Permit issued August 2018:</a:t>
            </a:r>
          </a:p>
          <a:p>
            <a:pPr lvl="1"/>
            <a:r>
              <a:rPr lang="en-US" sz="2800" u="sng" dirty="0" smtClean="0"/>
              <a:t>Snowind Sports</a:t>
            </a:r>
            <a:r>
              <a:rPr lang="en-US" sz="2800" dirty="0" smtClean="0"/>
              <a:t/>
            </a:r>
            <a:br>
              <a:rPr lang="en-US" sz="2800" dirty="0" smtClean="0"/>
            </a:br>
            <a:r>
              <a:rPr lang="en-US" sz="2800" dirty="0" smtClean="0"/>
              <a:t>Retail Sales – Specialty Stores use type</a:t>
            </a:r>
          </a:p>
          <a:p>
            <a:pPr lvl="1"/>
            <a:r>
              <a:rPr lang="en-US" sz="2800" u="sng" dirty="0" smtClean="0"/>
              <a:t>Lodge Coffee + Wine</a:t>
            </a:r>
            <a:r>
              <a:rPr lang="en-US" sz="2800" dirty="0" smtClean="0"/>
              <a:t/>
            </a:r>
            <a:br>
              <a:rPr lang="en-US" sz="2800" dirty="0" smtClean="0"/>
            </a:br>
            <a:r>
              <a:rPr lang="en-US" sz="2800" dirty="0" smtClean="0"/>
              <a:t>Liquor Sales – On-Premises use type</a:t>
            </a:r>
          </a:p>
          <a:p>
            <a:r>
              <a:rPr lang="en-US" dirty="0" smtClean="0"/>
              <a:t>Amendment seeks to extend operating hours for Lodge Coffee + Wine</a:t>
            </a:r>
          </a:p>
          <a:p>
            <a:r>
              <a:rPr lang="en-US" dirty="0" smtClean="0"/>
              <a:t>Previous request for outdoor live music retracted; indoor music still provided</a:t>
            </a:r>
          </a:p>
          <a:p>
            <a:pPr lvl="1"/>
            <a:r>
              <a:rPr lang="en-US" sz="2800" dirty="0" smtClean="0"/>
              <a:t>Indoor music is expected part of original permit and does not require change to conditions</a:t>
            </a:r>
          </a:p>
        </p:txBody>
      </p:sp>
      <p:sp>
        <p:nvSpPr>
          <p:cNvPr id="3" name="Title 2"/>
          <p:cNvSpPr>
            <a:spLocks noGrp="1"/>
          </p:cNvSpPr>
          <p:nvPr>
            <p:ph type="title"/>
          </p:nvPr>
        </p:nvSpPr>
        <p:spPr/>
        <p:txBody>
          <a:bodyPr/>
          <a:lstStyle/>
          <a:p>
            <a:pPr algn="l"/>
            <a:r>
              <a:rPr lang="en-US" dirty="0" smtClean="0"/>
              <a:t>Overview of Request</a:t>
            </a:r>
            <a:endParaRPr lang="en-US" dirty="0"/>
          </a:p>
        </p:txBody>
      </p:sp>
    </p:spTree>
    <p:extLst>
      <p:ext uri="{BB962C8B-B14F-4D97-AF65-F5344CB8AC3E}">
        <p14:creationId xmlns:p14="http://schemas.microsoft.com/office/powerpoint/2010/main" val="35330310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76800"/>
          </a:xfrm>
        </p:spPr>
        <p:txBody>
          <a:bodyPr>
            <a:normAutofit lnSpcReduction="10000"/>
          </a:bodyPr>
          <a:lstStyle/>
          <a:p>
            <a:r>
              <a:rPr lang="en-US" sz="3000" dirty="0" smtClean="0"/>
              <a:t>Original permit </a:t>
            </a:r>
          </a:p>
          <a:p>
            <a:pPr lvl="2"/>
            <a:r>
              <a:rPr lang="en-US" sz="2400" dirty="0" smtClean="0"/>
              <a:t>Monday - Friday, 7 am - 7 pm </a:t>
            </a:r>
          </a:p>
          <a:p>
            <a:pPr lvl="2"/>
            <a:r>
              <a:rPr lang="en-US" sz="2400" dirty="0" smtClean="0"/>
              <a:t>Saturday/Sunday, 7 am </a:t>
            </a:r>
            <a:r>
              <a:rPr lang="en-US" sz="2400" dirty="0"/>
              <a:t>-</a:t>
            </a:r>
            <a:r>
              <a:rPr lang="en-US" sz="2400" dirty="0" smtClean="0"/>
              <a:t> </a:t>
            </a:r>
            <a:r>
              <a:rPr lang="en-US" sz="2400" dirty="0"/>
              <a:t>8 </a:t>
            </a:r>
            <a:r>
              <a:rPr lang="en-US" sz="2400" dirty="0" smtClean="0"/>
              <a:t>pm </a:t>
            </a:r>
          </a:p>
          <a:p>
            <a:r>
              <a:rPr lang="en-US" sz="3000" dirty="0" smtClean="0"/>
              <a:t>Current request: extend </a:t>
            </a:r>
            <a:r>
              <a:rPr lang="en-US" sz="3000" dirty="0"/>
              <a:t>closing hours for </a:t>
            </a:r>
            <a:r>
              <a:rPr lang="en-US" sz="3000" dirty="0" smtClean="0"/>
              <a:t>wine </a:t>
            </a:r>
            <a:r>
              <a:rPr lang="en-US" sz="3000" dirty="0"/>
              <a:t>and coffee </a:t>
            </a:r>
            <a:r>
              <a:rPr lang="en-US" sz="3000" dirty="0" smtClean="0"/>
              <a:t>bar</a:t>
            </a:r>
            <a:endParaRPr lang="en-US" sz="3000" dirty="0"/>
          </a:p>
          <a:p>
            <a:pPr lvl="1"/>
            <a:r>
              <a:rPr lang="en-US" sz="2600" dirty="0" smtClean="0"/>
              <a:t>June thru October </a:t>
            </a:r>
          </a:p>
          <a:p>
            <a:pPr lvl="2"/>
            <a:r>
              <a:rPr lang="en-US" sz="2400" dirty="0" smtClean="0"/>
              <a:t>Sunday - Thursday, </a:t>
            </a:r>
            <a:r>
              <a:rPr lang="en-US" sz="2400" dirty="0"/>
              <a:t>8 </a:t>
            </a:r>
            <a:r>
              <a:rPr lang="en-US" sz="2400" dirty="0" smtClean="0"/>
              <a:t>pm </a:t>
            </a:r>
          </a:p>
          <a:p>
            <a:pPr lvl="2"/>
            <a:r>
              <a:rPr lang="en-US" sz="2400" dirty="0" smtClean="0"/>
              <a:t>Friday/Saturday, </a:t>
            </a:r>
            <a:r>
              <a:rPr lang="en-US" sz="2400" dirty="0"/>
              <a:t>9 </a:t>
            </a:r>
            <a:r>
              <a:rPr lang="en-US" sz="2400" dirty="0" smtClean="0"/>
              <a:t>pm</a:t>
            </a:r>
            <a:endParaRPr lang="en-US" sz="2400" dirty="0"/>
          </a:p>
          <a:p>
            <a:pPr lvl="1"/>
            <a:r>
              <a:rPr lang="en-US" sz="2600" dirty="0" smtClean="0"/>
              <a:t>November thru May </a:t>
            </a:r>
          </a:p>
          <a:p>
            <a:pPr lvl="2"/>
            <a:r>
              <a:rPr lang="en-US" sz="2400" dirty="0" smtClean="0"/>
              <a:t>Sunday - Thursday, </a:t>
            </a:r>
            <a:r>
              <a:rPr lang="en-US" sz="2400" dirty="0"/>
              <a:t>continue to close at 7 </a:t>
            </a:r>
            <a:r>
              <a:rPr lang="en-US" sz="2400" dirty="0" smtClean="0"/>
              <a:t>pm</a:t>
            </a:r>
          </a:p>
          <a:p>
            <a:pPr lvl="2"/>
            <a:r>
              <a:rPr lang="en-US" sz="2400" dirty="0" smtClean="0"/>
              <a:t>Friday/Saturday, </a:t>
            </a:r>
            <a:r>
              <a:rPr lang="en-US" sz="2400" dirty="0"/>
              <a:t>8 </a:t>
            </a:r>
            <a:r>
              <a:rPr lang="en-US" sz="2400" dirty="0" smtClean="0"/>
              <a:t>pm</a:t>
            </a:r>
            <a:endParaRPr lang="en-US" sz="2000" dirty="0" smtClean="0"/>
          </a:p>
        </p:txBody>
      </p:sp>
      <p:sp>
        <p:nvSpPr>
          <p:cNvPr id="3" name="Title 2"/>
          <p:cNvSpPr>
            <a:spLocks noGrp="1"/>
          </p:cNvSpPr>
          <p:nvPr>
            <p:ph type="title"/>
          </p:nvPr>
        </p:nvSpPr>
        <p:spPr/>
        <p:txBody>
          <a:bodyPr/>
          <a:lstStyle/>
          <a:p>
            <a:pPr algn="l"/>
            <a:r>
              <a:rPr lang="en-US" dirty="0" smtClean="0"/>
              <a:t>Overview of Request</a:t>
            </a:r>
            <a:endParaRPr lang="en-US" dirty="0"/>
          </a:p>
        </p:txBody>
      </p:sp>
    </p:spTree>
    <p:extLst>
      <p:ext uri="{BB962C8B-B14F-4D97-AF65-F5344CB8AC3E}">
        <p14:creationId xmlns:p14="http://schemas.microsoft.com/office/powerpoint/2010/main" val="12358224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152400"/>
            <a:ext cx="7162800" cy="792162"/>
          </a:xfrm>
        </p:spPr>
        <p:txBody>
          <a:bodyPr/>
          <a:lstStyle/>
          <a:p>
            <a:pPr algn="l"/>
            <a:r>
              <a:rPr lang="en-US" dirty="0" smtClean="0"/>
              <a:t>Site Plan</a:t>
            </a:r>
            <a:endParaRPr lang="en-US" dirty="0"/>
          </a:p>
        </p:txBody>
      </p:sp>
      <p:grpSp>
        <p:nvGrpSpPr>
          <p:cNvPr id="7" name="Group 6"/>
          <p:cNvGrpSpPr>
            <a:grpSpLocks noChangeAspect="1"/>
          </p:cNvGrpSpPr>
          <p:nvPr/>
        </p:nvGrpSpPr>
        <p:grpSpPr>
          <a:xfrm>
            <a:off x="3581400" y="131350"/>
            <a:ext cx="5264370" cy="6595301"/>
            <a:chOff x="-117806" y="-521713"/>
            <a:chExt cx="5915025" cy="741045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06" y="-521713"/>
              <a:ext cx="5915025" cy="7410450"/>
            </a:xfrm>
            <a:prstGeom prst="rect">
              <a:avLst/>
            </a:prstGeom>
          </p:spPr>
        </p:pic>
        <p:sp>
          <p:nvSpPr>
            <p:cNvPr id="9" name="Text Box 2"/>
            <p:cNvSpPr txBox="1">
              <a:spLocks noChangeArrowheads="1"/>
            </p:cNvSpPr>
            <p:nvPr/>
          </p:nvSpPr>
          <p:spPr bwMode="auto">
            <a:xfrm rot="18502102">
              <a:off x="1671637" y="5457612"/>
              <a:ext cx="1647825" cy="276653"/>
            </a:xfrm>
            <a:prstGeom prst="rect">
              <a:avLst/>
            </a:prstGeom>
            <a:noFill/>
            <a:ln w="9525">
              <a:noFill/>
              <a:miter lim="800000"/>
              <a:headEnd/>
              <a:tailEnd/>
            </a:ln>
          </p:spPr>
          <p:txBody>
            <a:bodyPr rot="0" vert="horz" wrap="square" lIns="91440" tIns="45720" rIns="91440" bIns="45720" anchor="t" anchorCtr="0">
              <a:spAutoFit/>
            </a:bodyPr>
            <a:lstStyle/>
            <a:p>
              <a:pPr marL="0" marR="0" hangingPunct="0">
                <a:spcBef>
                  <a:spcPts val="0"/>
                </a:spcBef>
                <a:spcAft>
                  <a:spcPts val="0"/>
                </a:spcAft>
              </a:pPr>
              <a:r>
                <a:rPr lang="en-US" sz="1000" b="1">
                  <a:solidFill>
                    <a:srgbClr val="FFFFFF"/>
                  </a:solidFill>
                  <a:effectLst/>
                  <a:latin typeface="Arial"/>
                  <a:ea typeface="Times New Roman"/>
                </a:rPr>
                <a:t>MT. ROSE HIGHWAY</a:t>
              </a:r>
              <a:endParaRPr lang="en-US" sz="1000">
                <a:solidFill>
                  <a:srgbClr val="FFFFFF"/>
                </a:solidFill>
                <a:effectLst/>
                <a:latin typeface="Times New Roman"/>
                <a:ea typeface="Times New Roman"/>
              </a:endParaRPr>
            </a:p>
          </p:txBody>
        </p:sp>
      </p:grpSp>
      <p:sp>
        <p:nvSpPr>
          <p:cNvPr id="6" name="Text Box 2"/>
          <p:cNvSpPr txBox="1">
            <a:spLocks noChangeArrowheads="1"/>
          </p:cNvSpPr>
          <p:nvPr/>
        </p:nvSpPr>
        <p:spPr bwMode="auto">
          <a:xfrm rot="18659200">
            <a:off x="6455602" y="3511922"/>
            <a:ext cx="1505831" cy="36195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1000"/>
              </a:spcAft>
            </a:pPr>
            <a:r>
              <a:rPr lang="en-US" sz="1400" b="1" dirty="0" smtClean="0">
                <a:solidFill>
                  <a:srgbClr val="FF0000"/>
                </a:solidFill>
                <a:effectLst/>
                <a:latin typeface="Calibri"/>
                <a:ea typeface="Calibri"/>
                <a:cs typeface="Times New Roman"/>
              </a:rPr>
              <a:t>MT. ROSE HWY</a:t>
            </a:r>
            <a:endParaRPr lang="en-US" sz="1100" dirty="0">
              <a:effectLst/>
              <a:latin typeface="Calibri"/>
              <a:ea typeface="Calibri"/>
              <a:cs typeface="Times New Roman"/>
            </a:endParaRPr>
          </a:p>
        </p:txBody>
      </p:sp>
    </p:spTree>
    <p:extLst>
      <p:ext uri="{BB962C8B-B14F-4D97-AF65-F5344CB8AC3E}">
        <p14:creationId xmlns:p14="http://schemas.microsoft.com/office/powerpoint/2010/main" val="23570143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Aerial Photo</a:t>
            </a:r>
            <a:endParaRPr lang="en-US" dirty="0"/>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7222" b="10278"/>
          <a:stretch/>
        </p:blipFill>
        <p:spPr>
          <a:xfrm>
            <a:off x="675799" y="990600"/>
            <a:ext cx="7792403" cy="5176933"/>
          </a:xfrm>
          <a:prstGeom prst="rect">
            <a:avLst/>
          </a:prstGeom>
        </p:spPr>
      </p:pic>
    </p:spTree>
    <p:extLst>
      <p:ext uri="{BB962C8B-B14F-4D97-AF65-F5344CB8AC3E}">
        <p14:creationId xmlns:p14="http://schemas.microsoft.com/office/powerpoint/2010/main" val="36747396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Site Photo</a:t>
            </a: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65410"/>
            <a:ext cx="9144000" cy="4927180"/>
          </a:xfrm>
          <a:prstGeom prst="rect">
            <a:avLst/>
          </a:prstGeom>
        </p:spPr>
      </p:pic>
    </p:spTree>
    <p:extLst>
      <p:ext uri="{BB962C8B-B14F-4D97-AF65-F5344CB8AC3E}">
        <p14:creationId xmlns:p14="http://schemas.microsoft.com/office/powerpoint/2010/main" val="848226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a:bodyPr>
          <a:lstStyle/>
          <a:p>
            <a:r>
              <a:rPr lang="en-US" dirty="0" smtClean="0"/>
              <a:t>South Truckee Meadows/Washoe Valley CAB</a:t>
            </a:r>
          </a:p>
          <a:p>
            <a:pPr lvl="1"/>
            <a:r>
              <a:rPr lang="en-US" dirty="0" smtClean="0"/>
              <a:t>April 4: considered outdoor live music and forwarded comments</a:t>
            </a:r>
          </a:p>
          <a:p>
            <a:pPr lvl="1"/>
            <a:r>
              <a:rPr lang="en-US" dirty="0" smtClean="0"/>
              <a:t>May 30: no quorum; considered change to hours; suggested parking lot lighting turned off 1 hour after closing</a:t>
            </a:r>
          </a:p>
        </p:txBody>
      </p:sp>
      <p:sp>
        <p:nvSpPr>
          <p:cNvPr id="3" name="Title 2"/>
          <p:cNvSpPr>
            <a:spLocks noGrp="1"/>
          </p:cNvSpPr>
          <p:nvPr>
            <p:ph type="title"/>
          </p:nvPr>
        </p:nvSpPr>
        <p:spPr/>
        <p:txBody>
          <a:bodyPr/>
          <a:lstStyle/>
          <a:p>
            <a:pPr algn="l"/>
            <a:r>
              <a:rPr lang="en-US" dirty="0" smtClean="0"/>
              <a:t>Citizen Advisory Board (CAB)</a:t>
            </a:r>
            <a:endParaRPr lang="en-US" dirty="0"/>
          </a:p>
        </p:txBody>
      </p:sp>
    </p:spTree>
    <p:extLst>
      <p:ext uri="{BB962C8B-B14F-4D97-AF65-F5344CB8AC3E}">
        <p14:creationId xmlns:p14="http://schemas.microsoft.com/office/powerpoint/2010/main" val="33476500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382000" cy="4648200"/>
          </a:xfrm>
        </p:spPr>
        <p:txBody>
          <a:bodyPr>
            <a:normAutofit/>
          </a:bodyPr>
          <a:lstStyle/>
          <a:p>
            <a:r>
              <a:rPr lang="en-US" dirty="0" smtClean="0"/>
              <a:t>1(k)(ix)</a:t>
            </a:r>
          </a:p>
          <a:p>
            <a:pPr marL="400050" lvl="1" indent="0">
              <a:buNone/>
            </a:pPr>
            <a:r>
              <a:rPr lang="en-US" dirty="0" smtClean="0"/>
              <a:t>Parking lot lighting shall conform to the standards of the Development Code. Additionally, it shall be controlled with a timer and turned off within one hour of closing. Security lighting that is mounted to the building using cut-off, down-shielded fixtures is not subject to the time limitation.</a:t>
            </a:r>
          </a:p>
        </p:txBody>
      </p:sp>
      <p:sp>
        <p:nvSpPr>
          <p:cNvPr id="3" name="Title 2"/>
          <p:cNvSpPr>
            <a:spLocks noGrp="1"/>
          </p:cNvSpPr>
          <p:nvPr>
            <p:ph type="title"/>
          </p:nvPr>
        </p:nvSpPr>
        <p:spPr/>
        <p:txBody>
          <a:bodyPr/>
          <a:lstStyle/>
          <a:p>
            <a:pPr algn="l"/>
            <a:r>
              <a:rPr lang="en-US" dirty="0" smtClean="0"/>
              <a:t>Additional Condition per CAB</a:t>
            </a:r>
            <a:endParaRPr lang="en-US" dirty="0"/>
          </a:p>
        </p:txBody>
      </p:sp>
    </p:spTree>
    <p:extLst>
      <p:ext uri="{BB962C8B-B14F-4D97-AF65-F5344CB8AC3E}">
        <p14:creationId xmlns:p14="http://schemas.microsoft.com/office/powerpoint/2010/main" val="22657097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4191000" cy="4038601"/>
          </a:xfrm>
        </p:spPr>
        <p:txBody>
          <a:bodyPr>
            <a:normAutofit/>
          </a:bodyPr>
          <a:lstStyle/>
          <a:p>
            <a:r>
              <a:rPr lang="en-US" dirty="0" smtClean="0"/>
              <a:t>Notice provided to CAB and over 30 owners of 44 parcels within 1,500-ft.</a:t>
            </a:r>
          </a:p>
        </p:txBody>
      </p:sp>
      <p:sp>
        <p:nvSpPr>
          <p:cNvPr id="3" name="Title 2"/>
          <p:cNvSpPr>
            <a:spLocks noGrp="1"/>
          </p:cNvSpPr>
          <p:nvPr>
            <p:ph type="title"/>
          </p:nvPr>
        </p:nvSpPr>
        <p:spPr/>
        <p:txBody>
          <a:bodyPr/>
          <a:lstStyle/>
          <a:p>
            <a:pPr algn="l"/>
            <a:r>
              <a:rPr lang="en-US" dirty="0" smtClean="0"/>
              <a:t>Public Notice</a:t>
            </a:r>
            <a:endParaRPr lang="en-US" dirty="0"/>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8660" t="5555" r="7042" b="18056"/>
          <a:stretch/>
        </p:blipFill>
        <p:spPr>
          <a:xfrm>
            <a:off x="4805523" y="1019172"/>
            <a:ext cx="4109877" cy="4819657"/>
          </a:xfrm>
          <a:prstGeom prst="rect">
            <a:avLst/>
          </a:prstGeom>
          <a:ln>
            <a:solidFill>
              <a:srgbClr val="000000"/>
            </a:solidFill>
          </a:ln>
        </p:spPr>
      </p:pic>
    </p:spTree>
    <p:extLst>
      <p:ext uri="{BB962C8B-B14F-4D97-AF65-F5344CB8AC3E}">
        <p14:creationId xmlns:p14="http://schemas.microsoft.com/office/powerpoint/2010/main" val="10649537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219200"/>
            <a:ext cx="8229600" cy="4572000"/>
          </a:xfrm>
        </p:spPr>
        <p:txBody>
          <a:bodyPr>
            <a:normAutofit fontScale="92500" lnSpcReduction="10000"/>
          </a:bodyPr>
          <a:lstStyle/>
          <a:p>
            <a:pPr marL="609600" indent="-609600">
              <a:buFont typeface="+mj-lt"/>
              <a:buAutoNum type="arabicPeriod"/>
            </a:pPr>
            <a:r>
              <a:rPr lang="en-US" dirty="0" smtClean="0"/>
              <a:t>Consistency</a:t>
            </a:r>
          </a:p>
          <a:p>
            <a:pPr marL="609600" indent="-609600">
              <a:buFont typeface="+mj-lt"/>
              <a:buAutoNum type="arabicPeriod"/>
            </a:pPr>
            <a:r>
              <a:rPr lang="en-US" dirty="0" smtClean="0"/>
              <a:t>Improvements</a:t>
            </a:r>
          </a:p>
          <a:p>
            <a:pPr marL="609600" indent="-609600">
              <a:buFont typeface="+mj-lt"/>
              <a:buAutoNum type="arabicPeriod"/>
            </a:pPr>
            <a:r>
              <a:rPr lang="en-US" dirty="0" smtClean="0"/>
              <a:t>Site Suitability</a:t>
            </a:r>
          </a:p>
          <a:p>
            <a:pPr marL="609600" indent="-609600">
              <a:buFont typeface="+mj-lt"/>
              <a:buAutoNum type="arabicPeriod"/>
            </a:pPr>
            <a:r>
              <a:rPr lang="en-US" dirty="0" smtClean="0"/>
              <a:t>Issuance not Detrimental</a:t>
            </a:r>
          </a:p>
          <a:p>
            <a:pPr marL="609600" indent="-609600">
              <a:buFont typeface="+mj-lt"/>
              <a:buAutoNum type="arabicPeriod"/>
            </a:pPr>
            <a:endParaRPr lang="en-US" dirty="0"/>
          </a:p>
          <a:p>
            <a:pPr marL="0" indent="0">
              <a:buNone/>
            </a:pPr>
            <a:r>
              <a:rPr lang="en-US" dirty="0" smtClean="0"/>
              <a:t>F.2.13 Forest Area Plan community character</a:t>
            </a:r>
          </a:p>
          <a:p>
            <a:pPr marL="0" indent="0">
              <a:buNone/>
            </a:pPr>
            <a:endParaRPr lang="en-US" u="sng" dirty="0" smtClean="0"/>
          </a:p>
          <a:p>
            <a:pPr marL="0" indent="0">
              <a:buNone/>
            </a:pPr>
            <a:r>
              <a:rPr lang="en-US" u="sng" dirty="0" smtClean="0"/>
              <a:t>Recommendation:</a:t>
            </a:r>
            <a:r>
              <a:rPr lang="en-US" dirty="0" smtClean="0"/>
              <a:t> Approval with conditions with change from today</a:t>
            </a:r>
            <a:endParaRPr lang="en-US" u="sng" dirty="0"/>
          </a:p>
        </p:txBody>
      </p:sp>
      <p:sp>
        <p:nvSpPr>
          <p:cNvPr id="3" name="Title 2"/>
          <p:cNvSpPr>
            <a:spLocks noGrp="1"/>
          </p:cNvSpPr>
          <p:nvPr>
            <p:ph type="title"/>
          </p:nvPr>
        </p:nvSpPr>
        <p:spPr/>
        <p:txBody>
          <a:bodyPr/>
          <a:lstStyle/>
          <a:p>
            <a:pPr algn="l"/>
            <a:r>
              <a:rPr lang="en-US" dirty="0" smtClean="0"/>
              <a:t>Required Findings</a:t>
            </a:r>
            <a:endParaRPr lang="en-US" sz="3600" dirty="0"/>
          </a:p>
        </p:txBody>
      </p:sp>
    </p:spTree>
    <p:extLst>
      <p:ext uri="{BB962C8B-B14F-4D97-AF65-F5344CB8AC3E}">
        <p14:creationId xmlns:p14="http://schemas.microsoft.com/office/powerpoint/2010/main" val="3994229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219200"/>
            <a:ext cx="8534400" cy="4495800"/>
          </a:xfrm>
        </p:spPr>
        <p:txBody>
          <a:bodyPr>
            <a:normAutofit fontScale="85000" lnSpcReduction="20000"/>
          </a:bodyPr>
          <a:lstStyle/>
          <a:p>
            <a:pPr marL="0" indent="0">
              <a:buNone/>
            </a:pPr>
            <a:r>
              <a:rPr lang="en-US" b="0" kern="0" dirty="0"/>
              <a:t>I move that, after giving reasoned consideration to the information contained in the staff report and information received during the public hearing, the Washoe County Board of Adjustment approve Administrative Permit/Amendment of Conditions Case Number WAC19-0003 for Administrative Permit WADMIN18-0009, for Burkhart Management Group, with the amended conditions as included in Exhibit A, having made the four findings in accordance with Washoe County Code Section 110.808.25, and the additional finding F.2.13 as required by the Forest Area </a:t>
            </a:r>
            <a:r>
              <a:rPr lang="en-US" b="0" kern="0" dirty="0" smtClean="0"/>
              <a:t>Plan.</a:t>
            </a:r>
          </a:p>
          <a:p>
            <a:pPr marL="0" indent="0">
              <a:buNone/>
            </a:pPr>
            <a:r>
              <a:rPr lang="en-US" b="0" kern="0" dirty="0" smtClean="0"/>
              <a:t>This approval includes the addition of condition </a:t>
            </a:r>
            <a:r>
              <a:rPr lang="en-US" b="0" kern="0" dirty="0"/>
              <a:t>1(k</a:t>
            </a:r>
            <a:r>
              <a:rPr lang="en-US" b="0" kern="0" dirty="0" smtClean="0"/>
              <a:t>)(ix) as provided with the presentation.</a:t>
            </a:r>
            <a:endParaRPr lang="en-US" dirty="0"/>
          </a:p>
        </p:txBody>
      </p:sp>
      <p:sp>
        <p:nvSpPr>
          <p:cNvPr id="3" name="Title 2"/>
          <p:cNvSpPr>
            <a:spLocks noGrp="1"/>
          </p:cNvSpPr>
          <p:nvPr>
            <p:ph type="title"/>
          </p:nvPr>
        </p:nvSpPr>
        <p:spPr/>
        <p:txBody>
          <a:bodyPr/>
          <a:lstStyle/>
          <a:p>
            <a:pPr algn="l"/>
            <a:r>
              <a:rPr lang="en-US" smtClean="0"/>
              <a:t>Possible Motion</a:t>
            </a:r>
            <a:endParaRPr lang="en-US"/>
          </a:p>
        </p:txBody>
      </p:sp>
    </p:spTree>
    <p:extLst>
      <p:ext uri="{BB962C8B-B14F-4D97-AF65-F5344CB8AC3E}">
        <p14:creationId xmlns:p14="http://schemas.microsoft.com/office/powerpoint/2010/main" val="731448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www.w3.org/XML/1998/namespace"/>
    <ds:schemaRef ds:uri="http://schemas.microsoft.com/office/infopath/2007/PartnerControls"/>
    <ds:schemaRef ds:uri="http://schemas.openxmlformats.org/package/2006/metadata/core-properties"/>
    <ds:schemaRef ds:uri="http://schemas.microsoft.com/sharepoint/v3/fields"/>
    <ds:schemaRef ds:uri="a94d8b85-37e1-4d17-8d55-8b7d207932bb"/>
    <ds:schemaRef ds:uri="http://purl.org/dc/terms/"/>
    <ds:schemaRef ds:uri="http://schemas.microsoft.com/office/2006/documentManagement/types"/>
    <ds:schemaRef ds:uri="http://purl.org/dc/elements/1.1/"/>
    <ds:schemaRef ds:uri="http://purl.org/dc/dcmitype/"/>
    <ds:schemaRef ds:uri="http://schemas.microsoft.com/sharepoint/v3"/>
    <ds:schemaRef ds:uri="http://schemas.microsoft.com/office/2006/metadata/properties"/>
    <ds:schemaRef ds:uri="CEA9126C-A9B1-4F4A-855C-DD0F845697D2"/>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23108</TotalTime>
  <Words>382</Words>
  <Application>Microsoft Office PowerPoint</Application>
  <PresentationFormat>On-screen Show (4:3)</PresentationFormat>
  <Paragraphs>70</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PowerPoint_Template_2015</vt:lpstr>
      <vt:lpstr>PowerPoint Presentation</vt:lpstr>
      <vt:lpstr>Vicinity Map</vt:lpstr>
      <vt:lpstr>Overview of Request</vt:lpstr>
      <vt:lpstr>Overview of Request</vt:lpstr>
      <vt:lpstr>Site Plan</vt:lpstr>
      <vt:lpstr>Aerial Photo</vt:lpstr>
      <vt:lpstr>Site Photo</vt:lpstr>
      <vt:lpstr>Citizen Advisory Board (CAB)</vt:lpstr>
      <vt:lpstr>Additional Condition per CAB</vt:lpstr>
      <vt:lpstr>Public Notice</vt:lpstr>
      <vt:lpstr>Required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157</cp:revision>
  <cp:lastPrinted>2018-08-02T00:58:52Z</cp:lastPrinted>
  <dcterms:created xsi:type="dcterms:W3CDTF">2015-09-25T21:46:02Z</dcterms:created>
  <dcterms:modified xsi:type="dcterms:W3CDTF">2019-06-05T19:23:49Z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